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412" r:id="rId4"/>
    <p:sldId id="414" r:id="rId5"/>
    <p:sldId id="413" r:id="rId6"/>
    <p:sldId id="422" r:id="rId7"/>
    <p:sldId id="415" r:id="rId8"/>
    <p:sldId id="417" r:id="rId9"/>
    <p:sldId id="418" r:id="rId10"/>
    <p:sldId id="419" r:id="rId11"/>
    <p:sldId id="420" r:id="rId12"/>
    <p:sldId id="421" r:id="rId13"/>
    <p:sldId id="423" r:id="rId14"/>
    <p:sldId id="424" r:id="rId15"/>
    <p:sldId id="425" r:id="rId16"/>
    <p:sldId id="426" r:id="rId17"/>
    <p:sldId id="427" r:id="rId18"/>
    <p:sldId id="428" r:id="rId19"/>
    <p:sldId id="277" r:id="rId20"/>
  </p:sldIdLst>
  <p:sldSz cx="12192000" cy="6858000"/>
  <p:notesSz cx="6858000" cy="9144000"/>
  <p:embeddedFontLst>
    <p:embeddedFont>
      <p:font typeface="Noto Sans CJK KR Medium" panose="020B0600000101010101" charset="-127"/>
      <p:regular r:id="rId22"/>
    </p:embeddedFon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848FD-1507-40CD-9249-B1C8659B53F8}" v="109" dt="2024-12-14T12:08:05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84641" autoAdjust="0"/>
  </p:normalViewPr>
  <p:slideViewPr>
    <p:cSldViewPr snapToGrid="0">
      <p:cViewPr varScale="1">
        <p:scale>
          <a:sx n="134" d="100"/>
          <a:sy n="134" d="100"/>
        </p:scale>
        <p:origin x="960" y="132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9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D9ED5-2EDF-4CE0-ACEE-331D29A84F0C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8C00-2F92-472A-A900-17CDE3378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1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23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A447A-0B13-368A-5B35-98412E22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A0E5F2-C8EC-9403-429D-707930516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5BA6B1-0573-FDF8-5B19-0C0E86FB2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83807-CCFE-62AD-19E4-256110F1E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9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4D7FE-62B5-3800-3FC1-3331C5BB2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A308D2-1E91-D091-93F4-95F44A51B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6CFC4D-5BC0-F0BA-E3DA-1B0FF4575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E5EC4-89D2-7BFA-110B-11A2E9456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2E9E-FE5B-C7CB-F0A5-D76A2064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00D638-CF52-BA55-88FF-E26872EC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3CB94-0663-14EB-63F9-F4D6F7B15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5234F-780B-BED2-51FF-76A14DB4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6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1C7B-239A-B00C-3BD0-D7F51621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E285C4-C7A5-4529-1D61-DB6055FED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CFE7E-321A-4B1B-2A8B-13D5A0214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61357-05EC-6058-B926-C6F90FC00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F22F-F5EA-384D-F8FF-3A3513AD1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3C0C03-12FB-35AB-389A-230D8F121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B8E56F-3156-5BDC-9D8B-4317B71DC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CB7140-1812-D510-68B7-AF4DB5581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48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29C6-A381-C64C-55E6-058635783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1DA14C-F4C4-614C-90A5-6B9CF44C1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482E39-3808-CB24-BD52-33959D36C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BD651A-6BA9-E93E-5E17-D23CD4AA7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91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BA83-78FC-4D1E-333D-6C69030D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70926D-930C-B5ED-7DDD-39CE198CA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6CA03-9DAA-4B5F-EB22-57559A1F6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58FCE-9A9D-2A19-F4FE-F5DCABFB3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07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643E-EAA5-83AC-B4D4-C37F72F1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369728-B8B5-1693-43FF-D7FBB98FD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E35FC6-695F-4953-0AC8-CFFFC0AA0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7C13E-BC05-31B1-DB17-8E2E4E7BB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6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EAB12-DB31-4078-B7BF-BDC683996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8264A-BF7B-C1BC-2E70-09978E08F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5D8823-F4D5-F3E6-7BE3-316CE06A9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AC555-9068-10AA-AE5E-C0401E964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1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6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2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20383-4AE8-9700-AE2E-CD5917AA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EE074A-E6D6-87D3-3B3E-2CB641E70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2502BF-8C35-805B-4332-0BB7035EE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2E8AC1-E204-56BB-C0E3-43000A9F4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42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FFECE-4232-867B-9B20-48A125DC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FDB226-3A21-2E7A-B46C-5D5FA1EF6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2B11B9-B3CF-F743-72B3-749A305FB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41AE3-B1B5-AE33-29AF-F4C63BA50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5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C60BA-602D-EA6D-F387-B4DE830D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63A96-0708-92AA-E728-0A3B61FFD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6FB72-E938-A86D-10E9-4ACF67BCA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C18C9-9BB7-89C9-F44E-9E7162EFD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6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BEBEB-0F18-BC0F-A238-43DC67B9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E9072B-1117-5D77-8342-AD2AECBDE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4F9B0-F756-877C-ADDD-17A996D56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B110-0208-AAAF-EB3C-1E32A2416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5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955A-00C0-64EF-9F73-36CDBB3D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B1950F-9063-B447-9C61-470D31C19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A42A0C-D9BA-6AAF-C1F6-43F9DDD42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43C96-D753-D1B8-9A0B-EA0764B9B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7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F25F-D112-26BD-32EB-E672A1DAC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60348E-E7B8-F4A3-ED7D-76E2009A0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67197D-81AF-7F18-0D78-287FC3F04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84DB8-06A8-1232-FD38-337B82A05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05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06D21-5998-1C38-79C2-3EA9E3815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780E3E-D574-5764-AAEB-7159BBE61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7654C9-FB8E-C225-C016-70C520C9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14D80-A597-CBBB-DF79-100DCCEFA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8C00-2F92-472A-A900-17CDE33785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5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E2BAD-AAA2-0FD4-6BBD-D02326D3D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33CDEF-90E3-0471-7FF2-03420CF8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637EB-68F6-9054-3270-2951B59C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218EF-9FE4-8884-20E7-7A969355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9EC17-D8BB-7E9B-27A3-2C3BFB0E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A22C1-6022-FAF0-66EC-F6C63A2D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37667-A744-AD5B-B725-645504B38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15985-3D57-BDB9-FBCD-18B01628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40F3B-9D4E-4F53-00D1-49FAA67B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D670E-FFB8-BDDB-D2FC-29462A98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2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7570CE-49E6-6CE8-A528-4AC5AFDBC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C7FAD3-0E50-0120-F389-4C991A45F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64986-629D-6A2C-2D5B-E4029CCC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12043-484B-8166-C3BF-AA7F2910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BA0ED-C933-23B3-3715-F7912AB1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019CA-1986-0FB1-1444-8A028093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8B9C9-0BFE-E819-2440-C8F2130C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C70BC-7847-ADCD-B924-3951965B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A304F-8E73-9964-00F3-A29C4B19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20053-58A7-E0C0-945A-2C7B8A9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2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9B7D-94CA-8533-CA96-432E7C33F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2A3F8-F0DB-321E-60DC-EDBBB6F99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2529B-FF96-42C2-4380-3392C7BC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4D967-F778-B597-2B4E-E7DBDDD4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A5D7E-CC1E-41F9-1F0C-5005E927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6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E614B-35BF-AEFE-4364-E0E5EBDD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AA4DD-2A5E-37B9-EA8A-741F63F30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F094C6-005F-38EA-2541-78D9180E8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94BC2D-F8DB-BACD-9F95-D880AFEB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23CDA-0AE0-C283-47A2-3D24CF06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B9E58F-AB55-4065-B69A-51E2A96A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7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FD3E8-D3E9-A5C4-B3CF-4E31D0BF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2B610-A4B3-BE5C-5CCE-AA133E4D3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EF7F1D-DDFA-9834-6FD3-05C99C816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FAD03-FCF3-F03D-47ED-3294827CD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26AA1A-9573-871E-D37C-C815CB43C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9F3DF5-4B35-52FD-FCF5-CE92762C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48C85C-C04E-5F34-15F4-EA2C44CA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CD4320-4613-D29B-4CC6-778BC5FD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1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37B1E-951A-E028-470C-176B8B87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97B615-B59C-FC6C-6CF4-47DBC2A9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65D091-DF88-ADC2-20B2-D37C7A88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8E29F5-02CC-7F96-5AE7-671851C9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1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60872-C454-5259-D516-43D587A3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A7AC94-D5E6-8183-205C-07128FF5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189B3-9910-11AA-70DB-19B7C1EC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4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968B8-3171-ECDB-EE2E-C3E4AC86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7BC22-763E-D7C6-1EC2-BA35D5760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64CEF-D2CC-5196-629D-4B103BB0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581DD-6887-5146-83B3-42A990D5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D8C55-12B0-4815-6243-AD874736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B5791-C090-CDB1-B40B-909F6307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7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CBAD8-CE4A-68F4-1A8D-1D888B3B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F2B3F1-31B0-2AA6-492C-CEF11C568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7A700-C827-11E5-529A-B1C1A6BB3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BCD7CE-2BB7-228B-896E-A8FBFF58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49FE2-AFFE-1C46-F59F-4CC7B606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F0DFC0-54C7-D09D-D4D9-116ECACA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CB3408-01EB-D17F-B81F-E86045A9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48C60-FCE5-C604-D292-014E18CB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307A-E384-6F0A-7113-B5A4970C9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1DA53-9C40-457B-B45B-6B5C3F358126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31054-FBAF-A161-1820-1CE9F5711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2C4AC-D188-EA7A-B540-E19900F79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3EC47-534E-4AD8-991C-F7EF0A7A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eji11138@seoultech.ac.k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car-ucm/xdev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iscar-ucm/xdevs.p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573B54-9AB6-CE9D-A90D-5B9EAE8EF422}"/>
              </a:ext>
            </a:extLst>
          </p:cNvPr>
          <p:cNvCxnSpPr>
            <a:cxnSpLocks/>
          </p:cNvCxnSpPr>
          <p:nvPr/>
        </p:nvCxnSpPr>
        <p:spPr>
          <a:xfrm>
            <a:off x="428065" y="722088"/>
            <a:ext cx="748552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10CB2-6760-D064-1A10-9A10EDEAD489}"/>
              </a:ext>
            </a:extLst>
          </p:cNvPr>
          <p:cNvSpPr txBox="1"/>
          <p:nvPr/>
        </p:nvSpPr>
        <p:spPr>
          <a:xfrm>
            <a:off x="428065" y="1362748"/>
            <a:ext cx="10544735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Agent </a:t>
            </a:r>
            <a:r>
              <a:rPr lang="ko-KR" altLang="en-US" sz="2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알고리즘에 대한 최적화 예제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8A8D-C4CE-989B-8DCC-383A1DF44E44}"/>
              </a:ext>
            </a:extLst>
          </p:cNvPr>
          <p:cNvSpPr txBox="1"/>
          <p:nvPr/>
        </p:nvSpPr>
        <p:spPr>
          <a:xfrm>
            <a:off x="428064" y="5514164"/>
            <a:ext cx="839768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서울과학기술대학교 일반대학원 </a:t>
            </a: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DTLAB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최예지</a:t>
            </a:r>
            <a:endParaRPr lang="en-US" altLang="ko-KR" sz="1400"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C9F8D-7A2E-327F-8B5A-BB56E086F8F7}"/>
              </a:ext>
            </a:extLst>
          </p:cNvPr>
          <p:cNvSpPr txBox="1"/>
          <p:nvPr/>
        </p:nvSpPr>
        <p:spPr>
          <a:xfrm>
            <a:off x="428064" y="984174"/>
            <a:ext cx="58711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생산기술연구원</a:t>
            </a:r>
          </a:p>
        </p:txBody>
      </p:sp>
      <p:pic>
        <p:nvPicPr>
          <p:cNvPr id="1026" name="Picture 2" descr="개별이미지 시그니춰 좌우조합(국문)">
            <a:extLst>
              <a:ext uri="{FF2B5EF4-FFF2-40B4-BE49-F238E27FC236}">
                <a16:creationId xmlns:a16="http://schemas.microsoft.com/office/drawing/2014/main" id="{133CB192-386A-7D13-5079-6A069E2AD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9272" r="49998" b="50898"/>
          <a:stretch/>
        </p:blipFill>
        <p:spPr bwMode="auto">
          <a:xfrm>
            <a:off x="8830235" y="5587320"/>
            <a:ext cx="2933700" cy="5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A1E650-8CBC-4124-4728-C24F44BAC35E}"/>
              </a:ext>
            </a:extLst>
          </p:cNvPr>
          <p:cNvSpPr txBox="1"/>
          <p:nvPr/>
        </p:nvSpPr>
        <p:spPr>
          <a:xfrm>
            <a:off x="11444848" y="6493614"/>
            <a:ext cx="63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14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A41DA9-991B-2A73-2C79-EC4F6D94465E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0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"/>
    </mc:Choice>
    <mc:Fallback xmlns="">
      <p:transition spd="slow" advTm="17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680E-009A-03C4-098A-D723D96A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45EBD9-B688-3E99-1A01-A12646C7EF1A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5428CC-F8CE-7B16-2316-3096D6413AF4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FC259-1EB7-C355-A083-3C8CE34EFD84}"/>
              </a:ext>
            </a:extLst>
          </p:cNvPr>
          <p:cNvSpPr txBox="1"/>
          <p:nvPr/>
        </p:nvSpPr>
        <p:spPr>
          <a:xfrm>
            <a:off x="395286" y="1589751"/>
            <a:ext cx="11730038" cy="2320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전이 루프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run_episode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함수의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 루프 설명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동시 충돌 탐지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Vertex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충돌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칸을 여러 명이 동시에 점유하는 경우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해당 칸으로 아무도 이동시키지 않음 즉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제자리로 위치 돌리고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패널티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적용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Edge swap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충돌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자리 맞바꾸기를 동시에 하려는 상황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제자리로 위치 돌림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즉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‘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같은 시점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＇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여러 에이전트가 같은 위치를 원하는 경우 방지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‘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시간차 이동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은 허용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B5666-5696-84BE-1503-7033B16B299D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시뮬레이션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simulator.py]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AC81-68B3-CC1D-95FB-D5F75BD8161B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6681C6-5F55-24A4-7934-ED1E0DE1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5" y="3910002"/>
            <a:ext cx="4849815" cy="24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AF15-5272-15F9-2ED2-122D8E7B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8C79AC-E2C9-C878-AD22-E1E1BAFB1EC5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F1F404-4088-2ECA-835E-56D4E0DAF1B2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4EFAD-D4CE-5E05-887B-0B1C938DEE5B}"/>
              </a:ext>
            </a:extLst>
          </p:cNvPr>
          <p:cNvSpPr txBox="1"/>
          <p:nvPr/>
        </p:nvSpPr>
        <p:spPr>
          <a:xfrm>
            <a:off x="395286" y="1589751"/>
            <a:ext cx="11730038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전이 루프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run_episode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함수의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 루프 설명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3.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충돌 처리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호출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충돌난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경우는 제자리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패널티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적용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 외에는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building.step_outcome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받아온 결과 그대로 적용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done_flags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목표 도착 시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True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반환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54B27-4C7F-85C8-E2B8-D02DFC2EA1FB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시뮬레이션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simulator.py]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922B3-A188-79C3-2CBB-3150225EBEEA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11/18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2C4F18-297A-FE01-FA2A-3234632F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3348694"/>
            <a:ext cx="5446714" cy="30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86AD-A605-E353-5457-A833C28E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2BAE5D-9407-009E-0B7C-2F18D40AB73F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9AE3C-AA03-5B8B-3C6B-2F0D0428FC10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FE342-70EB-A02A-8CA4-16B7CD947736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model.py]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36780-7904-130E-2CFB-C41C11BD29AB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A708E6-A499-E57B-17D4-707544480189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4259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원자모델로서 개별 에이전트의 행동 선택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𝑔𝑟𝑒𝑒𝑑𝑦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과 학습</a:t>
                </a:r>
                <a:r>
                  <a:rPr lang="en-US" altLang="ko-KR" sz="1400" dirty="0">
                    <a:ea typeface="Noto Sans CJK KR Medium" panose="020B0600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𝑙𝑒𝑎𝑟𝑛𝑖𝑛𝑔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 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내부 함수에서 수행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시뮬레이터가 스텝을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시뮬레이션하면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    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에이전트는 해당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겨롸에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따라 자신의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q table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업데이트하며 최적 경로 정책을 학습</a:t>
                </a:r>
                <a:endParaRPr lang="en-US" altLang="ko-KR" sz="1400" b="0" i="1" dirty="0">
                  <a:latin typeface="Cambria Math" panose="02040503050406030204" pitchFamily="18" charset="0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학습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/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정책과 관련된 설정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(q table, epsilon, alpha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등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 +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시뮬레이션 관련 설정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(pos, goal, start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지점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step_count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등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로그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</a:t>
                </a: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ep_reward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invalid moves),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시각화 설정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</a:t>
                </a: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initial_start_pos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state)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등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다음 라운드에 행동 낼 준비 신호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(in tick),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관측으로 현재 위치와 목표 등 갱신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(in </a:t>
                </a: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obs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이전 행동에 대한 보상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및 종료 신호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(in fb)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𝑋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in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tick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bool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in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obs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: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𝑔𝑟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𝑔𝑐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, …</m:t>
                              </m:r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,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𝑖𝑛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𝑓𝑏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 :{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𝑟𝑒𝑤𝑎𝑟𝑑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,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𝑑𝑜𝑛𝑒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행동 인덱스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𝑌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={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𝑜𝑢𝑡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𝑎𝑐𝑡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𝑖𝑛𝑡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}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내부 이벤트 직후 대기 상태로 복귀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in fb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수신 시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ep reward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누적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𝑐𝑜𝑛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: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내부 및 외부 이벤트가 동시에 오면 내부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-&gt;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순서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현재 상태에서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𝑔𝑟𝑒𝑒𝑑𝑦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정책에 따른 행동 인덱스 결정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-&gt;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포트로 출력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ta: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대기 상태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A708E6-A499-E57B-17D4-70754448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4259243"/>
              </a:xfrm>
              <a:prstGeom prst="rect">
                <a:avLst/>
              </a:prstGeom>
              <a:blipFill>
                <a:blip r:embed="rId3"/>
                <a:stretch>
                  <a:fillRect l="-104" r="-156" b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6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4B4B-9F18-EC79-4CCC-A014AB64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84FD05-7B7C-BB11-8908-91951E58DCDF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29CCF-F11C-0251-0B07-688E6D707BFA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419A0-34C1-A1CC-A3EB-C76A569F8C12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model.py]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08835-AA40-65E8-9C8A-24F96A4A05C8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120C6-D69D-AF42-E3D2-FCDB9B2F81AF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70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원자모델로서 개별 에이전트의 행동 선택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𝑔𝑟𝑒𝑒𝑑𝑦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과 학습</a:t>
                </a:r>
                <a:r>
                  <a:rPr lang="en-US" altLang="ko-KR" sz="1400" dirty="0">
                    <a:ea typeface="Noto Sans CJK KR Medium" panose="020B0600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𝑙𝑒𝑎𝑟𝑛𝑖𝑛𝑔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 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내부 함수에서 수행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시뮬레이터가 스텝을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시뮬레이션하면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    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에이전트는 해당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겨롸에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따라 자신의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q table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업데이트하며 최적 경로 정책을 학습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120C6-D69D-AF42-E3D2-FCDB9B2F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704424"/>
              </a:xfrm>
              <a:prstGeom prst="rect">
                <a:avLst/>
              </a:prstGeom>
              <a:blipFill>
                <a:blip r:embed="rId3"/>
                <a:stretch>
                  <a:fillRect l="-104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20E66-8BDC-CAE4-6934-5B8B11AFB94D}"/>
                  </a:ext>
                </a:extLst>
              </p:cNvPr>
              <p:cNvSpPr txBox="1"/>
              <p:nvPr/>
            </p:nvSpPr>
            <p:spPr>
              <a:xfrm>
                <a:off x="395286" y="2294175"/>
                <a:ext cx="11730038" cy="1027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Propose_action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함수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행동 선택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헬퍼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Train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모드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𝑔𝑟𝑒𝑒𝑑𝑦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정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책에 따른 행동 선택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Test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모드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reward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를 최대로 하는 행동 선택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20E66-8BDC-CAE4-6934-5B8B11AFB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2294175"/>
                <a:ext cx="11730038" cy="1027589"/>
              </a:xfrm>
              <a:prstGeom prst="rect">
                <a:avLst/>
              </a:prstGeom>
              <a:blipFill>
                <a:blip r:embed="rId4"/>
                <a:stretch>
                  <a:fillRect l="-104" b="-4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2CC98E95-E06F-6ED3-D214-91BA8CDD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6" y="3429000"/>
            <a:ext cx="5323684" cy="30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9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6B4B2-11AD-B731-1DB2-2B376ADE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44B6A8-567E-909A-9E14-09E65851348F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5079F-6FBA-98F0-A550-F5445FE49FBA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58D16-314C-4DC1-C564-A1313D47CCF9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model.py]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224B-4E28-5D83-0F10-A2E575EF9B5A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14/18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5D6E4-E1D4-8BFD-E4AA-703974A04152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70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원자모델로서 개별 에이전트의 행동 선택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𝑔𝑟𝑒𝑒𝑑𝑦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과 학습</a:t>
                </a:r>
                <a:r>
                  <a:rPr lang="en-US" altLang="ko-KR" sz="1400" dirty="0">
                    <a:ea typeface="Noto Sans CJK KR Medium" panose="020B0600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𝑙𝑒𝑎𝑟𝑛𝑖𝑛𝑔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) </m:t>
                    </m:r>
                  </m:oMath>
                </a14:m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내부 함수에서 수행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시뮬레이터가 스텝을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시뮬레이션하면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    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에이전트는 해당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겨롸에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따라 자신의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q table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업데이트하며 최적 경로 정책을 학습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5D6E4-E1D4-8BFD-E4AA-703974A0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704424"/>
              </a:xfrm>
              <a:prstGeom prst="rect">
                <a:avLst/>
              </a:prstGeom>
              <a:blipFill>
                <a:blip r:embed="rId3"/>
                <a:stretch>
                  <a:fillRect l="-104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1B5161-A91B-0EF5-E956-CABB434016DE}"/>
              </a:ext>
            </a:extLst>
          </p:cNvPr>
          <p:cNvSpPr txBox="1"/>
          <p:nvPr/>
        </p:nvSpPr>
        <p:spPr>
          <a:xfrm>
            <a:off x="395286" y="2294175"/>
            <a:ext cx="11730038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Learn_from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최종 전이 넘겨줄 때 호출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800100" lvl="1" indent="-342900" algn="just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Reward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누적 계산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800100" lvl="1" indent="-342900" algn="just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Q table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업데이트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(train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모드 시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Pos, step, done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업데이트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800100" lvl="1" indent="-342900" algn="just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State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동기화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7F8F36-4A96-A2CD-206F-8C6CDE88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6" y="2391239"/>
            <a:ext cx="4611666" cy="41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8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4B38C-6E28-6380-3FE0-FB622BFE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093C3-B8A9-DAA2-5E41-1BFCE118C9C0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과정 및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E5209-CF51-9EEC-4D35-78197C03AEF5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7154F-6D76-D935-CFE7-7B64577A8494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설정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93CF0-3563-0094-E242-4B39B1575A2F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15/18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E37AB-35C7-7308-4071-761D21D1346E}"/>
              </a:ext>
            </a:extLst>
          </p:cNvPr>
          <p:cNvSpPr txBox="1"/>
          <p:nvPr/>
        </p:nvSpPr>
        <p:spPr>
          <a:xfrm>
            <a:off x="395286" y="1589751"/>
            <a:ext cx="11730038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15 x 20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크기의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MAP,10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Agent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설정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행동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이동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대각선 포함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+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제자리 총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9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가지로 설정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Reward: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벽 또는 맵 바깥으로 나갈 경우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-5.0,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단순 이동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-1.0,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목표 지점 도달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+100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426A09-70C4-DE2E-1A96-8F8604CC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57" y="2828122"/>
            <a:ext cx="3210373" cy="31436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580F19-2803-D125-4535-9B81E35C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36" y="3169265"/>
            <a:ext cx="339137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1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D9F62-E4CE-5608-F57B-41D24A3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EE8405-8DDA-ABE3-7061-5D6CF302781A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과정 및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BBC9A0-B73A-4F93-E638-7AB60E9CF06B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D41BB-E2D7-80DE-3869-7BF4C39AD143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과정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E6135-7620-EAF0-25BA-93E1028E90A3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16/18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02362-A4FF-4E15-13FE-A522C1C068F6}"/>
              </a:ext>
            </a:extLst>
          </p:cNvPr>
          <p:cNvSpPr txBox="1"/>
          <p:nvPr/>
        </p:nvSpPr>
        <p:spPr>
          <a:xfrm>
            <a:off x="395286" y="1589751"/>
            <a:ext cx="11730038" cy="135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총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1,500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번 학습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Log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확인 가능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50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번 마다 총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step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수의 평균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reward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평균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success rate , invalid episode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epsilon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확인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시각화 결과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reward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와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success rate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모두 증가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8CD6D8-8627-386E-65B4-BD4CB8E7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04905"/>
            <a:ext cx="3099419" cy="3489167"/>
          </a:xfrm>
          <a:prstGeom prst="rect">
            <a:avLst/>
          </a:prstGeom>
        </p:spPr>
      </p:pic>
      <p:pic>
        <p:nvPicPr>
          <p:cNvPr id="11" name="그림 10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B4AA89-A085-6D41-BC6F-579AE31A3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29" y="3004905"/>
            <a:ext cx="6211271" cy="33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3D26-571C-DB3C-E995-28F8DA7A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F2510-D2E0-E67F-F9C2-6877A936968F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과정 및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17BA5-D94D-6697-D430-E15888583DFB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B7476-6BE8-5BAC-BE6F-D9156FF0BB90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결과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58184-C691-E906-21D6-06886F745800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17/18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8987C-DCD8-E50C-D730-9ED1F695E08E}"/>
              </a:ext>
            </a:extLst>
          </p:cNvPr>
          <p:cNvSpPr txBox="1"/>
          <p:nvPr/>
        </p:nvSpPr>
        <p:spPr>
          <a:xfrm>
            <a:off x="395286" y="1589751"/>
            <a:ext cx="11730038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 결과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log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확인 가능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Agent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별로 몇 번의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step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필요한 지 출력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시각화 결과 벽과 충돌하지 않고 동시에 같은 지점을 지나지 않으면서 최소 길이의 경로 찾음 확인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2B3EE1-2D1E-8CFB-3A42-F51A4CFD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40" y="3278501"/>
            <a:ext cx="1924319" cy="1924319"/>
          </a:xfrm>
          <a:prstGeom prst="rect">
            <a:avLst/>
          </a:prstGeom>
        </p:spPr>
      </p:pic>
      <p:pic>
        <p:nvPicPr>
          <p:cNvPr id="14" name="그림 13" descr="도표, 라인, 그래프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F1039F-570D-A244-1429-790C3558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2" r="14259" b="23041"/>
          <a:stretch>
            <a:fillRect/>
          </a:stretch>
        </p:blipFill>
        <p:spPr>
          <a:xfrm>
            <a:off x="5229360" y="2773390"/>
            <a:ext cx="5880100" cy="36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37AF-69C7-C078-2C2C-9DB4E272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88316D-19CC-764C-5303-13FE6E2841C5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05.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3CD61-B17B-E44E-208B-543D7178173A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E8935-5C4F-114B-4176-93802C681C8E}"/>
              </a:ext>
            </a:extLst>
          </p:cNvPr>
          <p:cNvSpPr txBox="1"/>
          <p:nvPr/>
        </p:nvSpPr>
        <p:spPr>
          <a:xfrm>
            <a:off x="395287" y="1674289"/>
            <a:ext cx="11730038" cy="390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문제 제기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기존 시뮬레이션에서는 환경과 에이전트가 단순히 규칙대로 동작하며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원자모델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(Atomic)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내부 함수는 고정된 로직을 수행한다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따라서 시뮬레이터 내부 함수 수준에서의 동적 최적화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학습은 고려되지 않았다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목적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강화학습을 통해서 시뮬레이터 내부에 있는 원자모델의 함수에 대한 최적화 할 수 있다는 것으로 보여주려고 함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해결 방안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원자모델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(Agent)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내부 함수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propose_action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learn_from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deltext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lambdaf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강화학습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(Q-learning)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알고리즘을 직접 내장하였다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이를 통해 각 에이전트가 스스로 행동 정책을 개선하도록 구성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목적 달성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단순히 외부에서 환경 전체를 강화학습으로 제어하는 것이 아니라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원자모델 내부 함수 자체가 최적화 대상이 될 수 있다는 점 입증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확장 방안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Q table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기반에서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DQN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등 신경망 기반 함수 근사로 확장 가능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다중 목표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에너지 등 최소화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또는 복잡한 보상 구조로 일반화 가능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60843-8A24-8DB8-9240-7BEE509007AB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18/18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07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99B4E-53BE-22FC-3CE7-836B14BEEBD5}"/>
              </a:ext>
            </a:extLst>
          </p:cNvPr>
          <p:cNvSpPr/>
          <p:nvPr/>
        </p:nvSpPr>
        <p:spPr>
          <a:xfrm>
            <a:off x="-1" y="-21012"/>
            <a:ext cx="637615" cy="68790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CCB4C-3180-CC38-A674-8A438842A9C8}"/>
              </a:ext>
            </a:extLst>
          </p:cNvPr>
          <p:cNvSpPr txBox="1"/>
          <p:nvPr/>
        </p:nvSpPr>
        <p:spPr>
          <a:xfrm>
            <a:off x="3739289" y="2709209"/>
            <a:ext cx="5984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  <a:endParaRPr lang="ko-KR" altLang="en-US" sz="4400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Picture 2" descr="개별이미지 시그니춰 좌우조합(국문)">
            <a:extLst>
              <a:ext uri="{FF2B5EF4-FFF2-40B4-BE49-F238E27FC236}">
                <a16:creationId xmlns:a16="http://schemas.microsoft.com/office/drawing/2014/main" id="{710DA6A9-F5E7-88AE-F7E6-318A8BC30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9272" r="49998" b="50898"/>
          <a:stretch/>
        </p:blipFill>
        <p:spPr bwMode="auto">
          <a:xfrm>
            <a:off x="5264876" y="4775685"/>
            <a:ext cx="2933700" cy="5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671FA-E982-16D5-479C-FED4D974E13D}"/>
              </a:ext>
            </a:extLst>
          </p:cNvPr>
          <p:cNvSpPr txBox="1"/>
          <p:nvPr/>
        </p:nvSpPr>
        <p:spPr>
          <a:xfrm>
            <a:off x="5621783" y="3478650"/>
            <a:ext cx="221988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4"/>
              </a:rPr>
              <a:t>yeji11138@seoultech.ac.kr</a:t>
            </a: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1400"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99B4E-53BE-22FC-3CE7-836B14BEEBD5}"/>
              </a:ext>
            </a:extLst>
          </p:cNvPr>
          <p:cNvSpPr/>
          <p:nvPr/>
        </p:nvSpPr>
        <p:spPr>
          <a:xfrm>
            <a:off x="-1" y="-21012"/>
            <a:ext cx="637615" cy="68790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A41CA-B08A-7CE2-22DE-2BD10A87135E}"/>
              </a:ext>
            </a:extLst>
          </p:cNvPr>
          <p:cNvSpPr txBox="1"/>
          <p:nvPr/>
        </p:nvSpPr>
        <p:spPr>
          <a:xfrm>
            <a:off x="739215" y="368224"/>
            <a:ext cx="1019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019940-E3BC-E1A8-880F-423AC2AD230C}"/>
              </a:ext>
            </a:extLst>
          </p:cNvPr>
          <p:cNvGrpSpPr/>
          <p:nvPr/>
        </p:nvGrpSpPr>
        <p:grpSpPr>
          <a:xfrm>
            <a:off x="1333944" y="1915123"/>
            <a:ext cx="9366823" cy="461665"/>
            <a:chOff x="1703265" y="1942303"/>
            <a:chExt cx="9366823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5AB262-43AC-A590-0A63-CBC7299ED7E5}"/>
                </a:ext>
              </a:extLst>
            </p:cNvPr>
            <p:cNvSpPr txBox="1"/>
            <p:nvPr/>
          </p:nvSpPr>
          <p:spPr>
            <a:xfrm>
              <a:off x="1703265" y="1942303"/>
              <a:ext cx="6450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01</a:t>
              </a:r>
              <a:endParaRPr lang="ko-KR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430496-343A-DE0D-E281-D5DF0BF9E9E1}"/>
                </a:ext>
              </a:extLst>
            </p:cNvPr>
            <p:cNvSpPr txBox="1"/>
            <p:nvPr/>
          </p:nvSpPr>
          <p:spPr>
            <a:xfrm>
              <a:off x="2404037" y="1988470"/>
              <a:ext cx="8666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환경 설정</a:t>
              </a:r>
              <a:endParaRPr lang="en-US" altLang="ko-KR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403535-4EBF-10D9-CF7D-1211343D0B76}"/>
                </a:ext>
              </a:extLst>
            </p:cNvPr>
            <p:cNvCxnSpPr>
              <a:cxnSpLocks/>
            </p:cNvCxnSpPr>
            <p:nvPr/>
          </p:nvCxnSpPr>
          <p:spPr>
            <a:xfrm>
              <a:off x="2404038" y="2030231"/>
              <a:ext cx="0" cy="2858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91CC1C-94C9-F154-0E2C-3B3C92F514A2}"/>
              </a:ext>
            </a:extLst>
          </p:cNvPr>
          <p:cNvGrpSpPr/>
          <p:nvPr/>
        </p:nvGrpSpPr>
        <p:grpSpPr>
          <a:xfrm>
            <a:off x="1333944" y="2333423"/>
            <a:ext cx="9366823" cy="461665"/>
            <a:chOff x="1703265" y="1942303"/>
            <a:chExt cx="9366823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E3D17-709A-1323-B052-8D60487E0E53}"/>
                </a:ext>
              </a:extLst>
            </p:cNvPr>
            <p:cNvSpPr txBox="1"/>
            <p:nvPr/>
          </p:nvSpPr>
          <p:spPr>
            <a:xfrm>
              <a:off x="1703265" y="1942303"/>
              <a:ext cx="6450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43165-0771-F190-43A2-0203C6E24436}"/>
                </a:ext>
              </a:extLst>
            </p:cNvPr>
            <p:cNvSpPr txBox="1"/>
            <p:nvPr/>
          </p:nvSpPr>
          <p:spPr>
            <a:xfrm>
              <a:off x="2404037" y="1988470"/>
              <a:ext cx="8666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Agent</a:t>
              </a:r>
              <a:r>
                <a:rPr lang="ko-KR" altLang="en-US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예제</a:t>
              </a:r>
              <a:endParaRPr lang="en-US" altLang="ko-KR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7DA6267-60E8-3022-D068-00C3EA03B5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4038" y="2030231"/>
              <a:ext cx="0" cy="2858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36B08C-60D9-7D94-3903-2EE07036C31B}"/>
              </a:ext>
            </a:extLst>
          </p:cNvPr>
          <p:cNvGrpSpPr/>
          <p:nvPr/>
        </p:nvGrpSpPr>
        <p:grpSpPr>
          <a:xfrm>
            <a:off x="1333944" y="2751723"/>
            <a:ext cx="9366823" cy="461665"/>
            <a:chOff x="1703265" y="1942303"/>
            <a:chExt cx="9366823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85BC2-3247-6747-0FFB-22207FC8CEF0}"/>
                </a:ext>
              </a:extLst>
            </p:cNvPr>
            <p:cNvSpPr txBox="1"/>
            <p:nvPr/>
          </p:nvSpPr>
          <p:spPr>
            <a:xfrm>
              <a:off x="1703265" y="1942303"/>
              <a:ext cx="6450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CAB079-BADA-A1B0-9C95-F5AB41B5A46A}"/>
                </a:ext>
              </a:extLst>
            </p:cNvPr>
            <p:cNvSpPr txBox="1"/>
            <p:nvPr/>
          </p:nvSpPr>
          <p:spPr>
            <a:xfrm>
              <a:off x="2404037" y="1988470"/>
              <a:ext cx="8666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학습 과정 및 결과</a:t>
              </a:r>
              <a:endParaRPr lang="en-US" altLang="ko-KR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65FE918-D80C-150E-7554-87228E090EDB}"/>
                </a:ext>
              </a:extLst>
            </p:cNvPr>
            <p:cNvCxnSpPr>
              <a:cxnSpLocks/>
            </p:cNvCxnSpPr>
            <p:nvPr/>
          </p:nvCxnSpPr>
          <p:spPr>
            <a:xfrm>
              <a:off x="2404038" y="2030231"/>
              <a:ext cx="0" cy="2858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E67AD3-52F4-9958-90FB-F5834DD27D03}"/>
              </a:ext>
            </a:extLst>
          </p:cNvPr>
          <p:cNvGrpSpPr/>
          <p:nvPr/>
        </p:nvGrpSpPr>
        <p:grpSpPr>
          <a:xfrm>
            <a:off x="1333944" y="3167222"/>
            <a:ext cx="9366823" cy="461665"/>
            <a:chOff x="1703265" y="1942303"/>
            <a:chExt cx="9366823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F85DB6-BD1D-6C04-8789-A106334660B8}"/>
                </a:ext>
              </a:extLst>
            </p:cNvPr>
            <p:cNvSpPr txBox="1"/>
            <p:nvPr/>
          </p:nvSpPr>
          <p:spPr>
            <a:xfrm>
              <a:off x="1703265" y="1942303"/>
              <a:ext cx="6450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04</a:t>
              </a:r>
              <a:endParaRPr lang="ko-KR" alt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99B67C-04BF-3A70-C1E8-372841C15556}"/>
                </a:ext>
              </a:extLst>
            </p:cNvPr>
            <p:cNvSpPr txBox="1"/>
            <p:nvPr/>
          </p:nvSpPr>
          <p:spPr>
            <a:xfrm>
              <a:off x="2404037" y="1988470"/>
              <a:ext cx="8666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결론</a:t>
              </a:r>
              <a:endParaRPr lang="en-US" altLang="ko-KR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288F83-396C-DBB8-FCB7-8623745F0504}"/>
                </a:ext>
              </a:extLst>
            </p:cNvPr>
            <p:cNvCxnSpPr>
              <a:cxnSpLocks/>
            </p:cNvCxnSpPr>
            <p:nvPr/>
          </p:nvCxnSpPr>
          <p:spPr>
            <a:xfrm>
              <a:off x="2404038" y="2030231"/>
              <a:ext cx="0" cy="2858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63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5ECD3-B556-AF17-53A9-FB282E27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7763F8-7DCF-BA6A-0996-057008C759A1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환경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CAB783-C399-DBCB-E584-88AD9E544801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F2A20-3C80-AEB8-D47F-DAFA6AF86BD8}"/>
              </a:ext>
            </a:extLst>
          </p:cNvPr>
          <p:cNvSpPr txBox="1"/>
          <p:nvPr/>
        </p:nvSpPr>
        <p:spPr>
          <a:xfrm>
            <a:off x="395286" y="1589751"/>
            <a:ext cx="1173003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가상환경 생성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20419-43A2-F42F-34AD-14AC0BFA15D5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환경 설정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F222B-231E-0237-1FB3-F146AAF0495E}"/>
              </a:ext>
            </a:extLst>
          </p:cNvPr>
          <p:cNvSpPr txBox="1"/>
          <p:nvPr/>
        </p:nvSpPr>
        <p:spPr>
          <a:xfrm>
            <a:off x="395286" y="2290964"/>
            <a:ext cx="11730038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깃 클론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git clone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3"/>
              </a:rPr>
              <a:t>https://github.com/iscar-ucm/xdevs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93609-4725-B895-83A7-4F4CA8BC8EDF}"/>
              </a:ext>
            </a:extLst>
          </p:cNvPr>
          <p:cNvSpPr txBox="1"/>
          <p:nvPr/>
        </p:nvSpPr>
        <p:spPr>
          <a:xfrm>
            <a:off x="395286" y="3017476"/>
            <a:ext cx="11730038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Python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버전 다운로드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4"/>
              </a:rPr>
              <a:t>https://github.com/iscar-ucm/xdevs.py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5B95C-4AFE-F2DA-E2D4-54D57D5F2755}"/>
              </a:ext>
            </a:extLst>
          </p:cNvPr>
          <p:cNvSpPr txBox="1"/>
          <p:nvPr/>
        </p:nvSpPr>
        <p:spPr>
          <a:xfrm>
            <a:off x="395286" y="3670767"/>
            <a:ext cx="11730038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-master / simulators / xdevs.py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위치에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xdevs.py-main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모두 복사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A027-C785-0658-A24E-C66A6303BDB3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559E2B-BA5B-B4B3-B9DC-5E50FCE0A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6" y="2049770"/>
            <a:ext cx="4182059" cy="219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06E872-3635-EFC9-0477-4BB9BD892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49" y="4020983"/>
            <a:ext cx="5403156" cy="24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8FD9-DD3D-E002-6638-BB634008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159CB6-5660-4DB4-4B0F-81F0BE0F91C9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D7D632-9C5E-071B-3672-EDD77D789013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3506-A6AC-3B28-1943-195E3E8D1A62}"/>
              </a:ext>
            </a:extLst>
          </p:cNvPr>
          <p:cNvSpPr txBox="1"/>
          <p:nvPr/>
        </p:nvSpPr>
        <p:spPr>
          <a:xfrm>
            <a:off x="395286" y="1589751"/>
            <a:ext cx="11730038" cy="264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목적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기반 시뮬레이터 안에서 원자모델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(Agent)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내부 함수가 직접 강화학습으로 최적화되도록 구성한다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행동은 총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9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이동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+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제자리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구성한다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main.py: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하이퍼파라미터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설정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맵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에이전트 생성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학습루프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로그 저장과 그래프 출력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simulator.py: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여러 에이전트의 한 타임스텝을 동기화해 진행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building.py: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맵 상태와 전이 규칙 설정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model.py: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xDEVS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Atomic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상속한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Agent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RL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내부에 내장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visualizer.py: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맵과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장애물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 에이전트 경로 출력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5025B-0915-2046-AAE5-9410A2EC8F0B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[Framework]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B375F-FC27-0723-6F7A-F25A97E6244F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71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52091-4061-A2E1-C538-42BD246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ACCC2-6A62-0E0F-EE3F-EA478E211472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E14BBC-F672-27A4-4018-41988EA7D6EC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BA7994-6D7F-5863-95E8-0BE31AB1D313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2966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문자 격자 맵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(. 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빈칸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# 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장애물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보관하고 좌표가 유효한지 판정 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정적 모델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고정된 맵 구조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(map: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문자열 리스트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rows: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맵의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행 개수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cols: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맵의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열 개수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𝑆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={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𝑚𝑎𝑝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𝑟𝑜𝑤𝑠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𝑐𝑜𝑙𝑠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}</m:t>
                      </m:r>
                    </m:oMath>
                  </m:oMathPara>
                </a14:m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입력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출력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내부 전이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입력이 없으므로 해당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출력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ta: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내부 이벤트까지 남은 시간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BA7994-6D7F-5863-95E8-0BE31AB1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2966581"/>
              </a:xfrm>
              <a:prstGeom prst="rect">
                <a:avLst/>
              </a:prstGeom>
              <a:blipFill>
                <a:blip r:embed="rId3"/>
                <a:stretch>
                  <a:fillRect l="-104" b="-1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E830A4E-36FB-0EE2-0BF3-329308667FA4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환경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building.py]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41E46-D753-256E-D8F6-8B636642DBD6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05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ADBD-01D3-0517-A3B1-A705A9E7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DA836B-9C05-3E0D-771C-B09517B7F08A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E9036F-5D25-9CF4-8764-9AC3B1F09942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2A685-FA18-42E1-D9AD-3C16B28416F5}"/>
              </a:ext>
            </a:extLst>
          </p:cNvPr>
          <p:cNvSpPr txBox="1"/>
          <p:nvPr/>
        </p:nvSpPr>
        <p:spPr>
          <a:xfrm>
            <a:off x="395286" y="1589751"/>
            <a:ext cx="11730038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역할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문자 격자 맵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(. 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빈칸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# :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장애물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보관하고 좌표가 유효한지 판정 즉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정적 모델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step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전이 설정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step_outcome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Reward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벽 또는 맵 밖의 위치 고른 경우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-5.0,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제자리로 돌림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정상 이동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-1.9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목표 위치 도달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+100.0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F89B-73C3-B2EB-4959-A86EA3FDE69F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환경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building.py]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A8F9-BC9B-78BE-9D97-757478647F1A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9F9D3F-63EB-EFFB-998B-F4BEA792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02" y="2311741"/>
            <a:ext cx="444879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991A-CEC6-0C1B-C8D8-E443F2317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5F13E2-1414-E7DE-1129-897AA1652EFE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DBCE6-2C86-8882-574B-7C6E3AE5426B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EF898-4627-4BC2-FB21-37896C3DDD08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3936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여러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Agent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와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Building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묶는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Coupled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환경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오케스트레이터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에피소드동안 모든 에이전트의 행동을 수집하고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동시 충돌을 해소한 뒤 전이를 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     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확정하며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각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Agent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의 학습 함수를 호출해 정책을 최적화하도록 돕는다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  <a:endParaRPr lang="en-US" altLang="ko-KR" sz="1400" b="0" i="1" dirty="0">
                  <a:latin typeface="Cambria Math" panose="02040503050406030204" pitchFamily="18" charset="0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정적 구성요소와 런타임 에피소드 컨텍스트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𝑆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={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𝑏𝑢𝑖𝑙𝑑𝑖𝑛𝑔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𝑎𝑔𝑒𝑛𝑡𝑠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</a:rPr>
                                <m:t>𝐴𝑔𝑒𝑛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Noto Sans CJK KR Medium" panose="020B0600000000000000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Noto Sans CJK KR Medium" panose="020B0600000000000000" pitchFamily="34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Noto Sans CJK KR Medium" panose="020B0600000000000000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=1…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</a:rPr>
                            <m:t>𝑁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Noto Sans CJK KR Medium" panose="020B0600000000000000" pitchFamily="34" charset="-127"/>
                        </a:rPr>
                        <m:t>}</m:t>
                      </m:r>
                    </m:oMath>
                  </m:oMathPara>
                </a14:m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building: </a:t>
                </a:r>
                <a:r>
                  <a:rPr lang="ko-KR" altLang="en-US" sz="140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고정 </a:t>
                </a:r>
                <a:r>
                  <a:rPr lang="ko-KR" altLang="en-US" sz="1400" dirty="0" err="1">
                    <a:latin typeface="Noto Sans CJK KR Medium" panose="020B0600000101010101" charset="-127"/>
                    <a:ea typeface="Noto Sans CJK KR Medium" panose="020B0600000101010101" charset="-127"/>
                  </a:rPr>
                  <a:t>맵과</a:t>
                </a:r>
                <a:r>
                  <a:rPr lang="ko-KR" altLang="en-US" sz="140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 보상 규칙을 가진 정적 환경 모델</a:t>
                </a:r>
                <a:endParaRPr lang="en-US" altLang="ko-KR" sz="1400" dirty="0">
                  <a:latin typeface="Noto Sans CJK KR Medium" panose="020B0600000101010101" charset="-127"/>
                  <a:ea typeface="Noto Sans CJK KR Medium" panose="020B0600000101010101" charset="-127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Agents: </a:t>
                </a:r>
                <a:r>
                  <a:rPr lang="ko-KR" altLang="en-US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시작점</a:t>
                </a:r>
                <a:r>
                  <a:rPr lang="en-US" altLang="ko-KR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, </a:t>
                </a:r>
                <a:r>
                  <a:rPr lang="ko-KR" altLang="en-US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목표</a:t>
                </a:r>
                <a:r>
                  <a:rPr lang="en-US" altLang="ko-KR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, Q table, </a:t>
                </a:r>
                <a:r>
                  <a:rPr lang="ko-KR" altLang="en-US" sz="1400" b="0" dirty="0" err="1">
                    <a:latin typeface="Noto Sans CJK KR Medium" panose="020B0600000101010101" charset="-127"/>
                    <a:ea typeface="Noto Sans CJK KR Medium" panose="020B0600000101010101" charset="-127"/>
                  </a:rPr>
                  <a:t>탐색률</a:t>
                </a:r>
                <a:r>
                  <a:rPr lang="ko-KR" altLang="en-US" sz="1400" b="0" dirty="0">
                    <a:latin typeface="Noto Sans CJK KR Medium" panose="020B0600000101010101" charset="-127"/>
                    <a:ea typeface="Noto Sans CJK KR Medium" panose="020B0600000101010101" charset="-127"/>
                  </a:rPr>
                  <a:t> 등 내부 상태를 가진 원자모델 집합</a:t>
                </a:r>
                <a:endParaRPr lang="en-US" altLang="ko-KR" sz="1400" b="0" dirty="0">
                  <a:latin typeface="Noto Sans CJK KR Medium" panose="020B0600000101010101" charset="-127"/>
                  <a:ea typeface="Noto Sans CJK KR Medium" panose="020B0600000101010101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입력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출력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내부 전이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외부 입력이 없으므로 해당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𝜆</m:t>
                    </m:r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출력 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ta: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없음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EF898-4627-4BC2-FB21-37896C3DD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3936078"/>
              </a:xfrm>
              <a:prstGeom prst="rect">
                <a:avLst/>
              </a:prstGeom>
              <a:blipFill>
                <a:blip r:embed="rId3"/>
                <a:stretch>
                  <a:fillRect l="-104" b="-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0C1F9B-3CD8-D499-C36C-FE9C41EA86CE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시뮬레이션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simulator.py]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E992F-4EF1-09B1-2497-84839F58BF96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07/18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86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69EA-9482-0D5A-8EFC-A52B660A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350F3-A38D-2F3A-44D7-871EAE1C14DE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382D2-297C-6837-3888-C7343DFC1FA4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0C654F-E242-6959-6EC5-D23E1C016F3A}"/>
                  </a:ext>
                </a:extLst>
              </p:cNvPr>
              <p:cNvSpPr txBox="1"/>
              <p:nvPr/>
            </p:nvSpPr>
            <p:spPr>
              <a:xfrm>
                <a:off x="395286" y="1589751"/>
                <a:ext cx="11730038" cy="2426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역할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여러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Agent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와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Building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을 묶는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Coupled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환경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오케스트레이터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즉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에피소드동안 모든 에이전트의 행동을 수집하고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동시 충돌을 해소한 뒤 전이를 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     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확정하며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각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Agent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의 학습 함수를 호출해 정책을 최적화하도록 돕는다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Coupled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는 포트 이벤트로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스케줄되지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않고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, </a:t>
                </a:r>
                <a:r>
                  <a:rPr lang="en-US" altLang="ko-KR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run_episode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가 전체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step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루프를 동기식으로 수행한다는 메서드 기반 전이 정의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𝑒𝑝𝑖𝑠𝑜𝑑𝑒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𝑡𝑟𝑎𝑖𝑛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𝐹𝑎𝑙𝑠𝑒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400" b="0" dirty="0">
                  <a:latin typeface="Noto Sans CJK KR Medium" panose="020B0600000000000000" pitchFamily="34" charset="-127"/>
                  <a:ea typeface="Cambria Math" panose="020405030504060302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</a:rPr>
                          <m:t>𝑒𝑝𝑖𝑠𝑜𝑑𝑒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: </a:t>
                </a:r>
                <a:r>
                  <a:rPr lang="ko-KR" altLang="en-US" sz="1400" dirty="0" err="1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반환값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없음 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(Agent </a:t>
                </a: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상태에 반영</a:t>
                </a:r>
                <a:r>
                  <a:rPr lang="en-US" altLang="ko-KR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)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에피소드 초기화</a:t>
                </a:r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𝐴𝑔𝑒𝑛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?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𝐴𝑔𝑒𝑛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𝑟𝑒𝑠𝑒𝑡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0C654F-E242-6959-6EC5-D23E1C01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589751"/>
                <a:ext cx="11730038" cy="2426690"/>
              </a:xfrm>
              <a:prstGeom prst="rect">
                <a:avLst/>
              </a:prstGeom>
              <a:blipFill>
                <a:blip r:embed="rId3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5AA12C5-D4C7-9489-0463-C153E2C6FD6A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시뮬레이션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simulator.py]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139A0-04FF-B7C5-5C86-C2CE8D435031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08/18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62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23D6-23EC-FC71-9E74-0B8C04BD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3CF91A-4B4E-E78B-904D-52362069512D}"/>
              </a:ext>
            </a:extLst>
          </p:cNvPr>
          <p:cNvSpPr txBox="1"/>
          <p:nvPr/>
        </p:nvSpPr>
        <p:spPr>
          <a:xfrm>
            <a:off x="395287" y="325424"/>
            <a:ext cx="9691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Agent 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11DB80-C70D-4DDE-A59E-DDA608556B30}"/>
              </a:ext>
            </a:extLst>
          </p:cNvPr>
          <p:cNvSpPr/>
          <p:nvPr/>
        </p:nvSpPr>
        <p:spPr>
          <a:xfrm>
            <a:off x="0" y="6558473"/>
            <a:ext cx="12192000" cy="309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6AEA4-E693-2D5D-9754-51055CDD4610}"/>
              </a:ext>
            </a:extLst>
          </p:cNvPr>
          <p:cNvSpPr txBox="1"/>
          <p:nvPr/>
        </p:nvSpPr>
        <p:spPr>
          <a:xfrm>
            <a:off x="395286" y="1589751"/>
            <a:ext cx="11730038" cy="167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전이 루프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run_episode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함수의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 루프 설명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행동 의도 수집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이번 스텝에서 각 에이전트가 어디로 가고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싶은지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(want),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기본 보상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(r0),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도착 여부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(reached)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수집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의도만 먼저 수집하는 이유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같은 시점에 여러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Agent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 같은 칸에 위치하는 부분을 막기 위함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E6735-ECDD-40AE-47E4-2F8AA91721CA}"/>
              </a:ext>
            </a:extLst>
          </p:cNvPr>
          <p:cNvSpPr txBox="1"/>
          <p:nvPr/>
        </p:nvSpPr>
        <p:spPr>
          <a:xfrm>
            <a:off x="395286" y="1158864"/>
            <a:ext cx="11391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시뮬레이션 설정 </a:t>
            </a:r>
            <a:r>
              <a:rPr lang="en-US" altLang="ko-KR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simulator.py]</a:t>
            </a:r>
            <a:endParaRPr lang="ko-KR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658B8-A51A-EB2C-12D1-D64905658726}"/>
              </a:ext>
            </a:extLst>
          </p:cNvPr>
          <p:cNvSpPr txBox="1"/>
          <p:nvPr/>
        </p:nvSpPr>
        <p:spPr>
          <a:xfrm>
            <a:off x="11619549" y="6589891"/>
            <a:ext cx="572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09/18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CD5B80-D0C0-336D-29E5-210804FC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6" y="3594330"/>
            <a:ext cx="690658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73636</TotalTime>
  <Words>1494</Words>
  <Application>Microsoft Office PowerPoint</Application>
  <PresentationFormat>와이드스크린</PresentationFormat>
  <Paragraphs>188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Noto Sans CJK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홍민주</dc:creator>
  <cp:lastModifiedBy>최예지</cp:lastModifiedBy>
  <cp:revision>1754</cp:revision>
  <dcterms:created xsi:type="dcterms:W3CDTF">2024-07-14T06:47:53Z</dcterms:created>
  <dcterms:modified xsi:type="dcterms:W3CDTF">2025-09-04T05:24:43Z</dcterms:modified>
</cp:coreProperties>
</file>